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  <p:sldMasterId id="2147483687" r:id="rId5"/>
  </p:sldMasterIdLst>
  <p:notesMasterIdLst>
    <p:notesMasterId r:id="rId35"/>
  </p:notesMasterIdLst>
  <p:handoutMasterIdLst>
    <p:handoutMasterId r:id="rId36"/>
  </p:handoutMasterIdLst>
  <p:sldIdLst>
    <p:sldId id="256" r:id="rId6"/>
    <p:sldId id="282" r:id="rId7"/>
    <p:sldId id="280" r:id="rId8"/>
    <p:sldId id="259" r:id="rId9"/>
    <p:sldId id="301" r:id="rId10"/>
    <p:sldId id="284" r:id="rId11"/>
    <p:sldId id="290" r:id="rId12"/>
    <p:sldId id="291" r:id="rId13"/>
    <p:sldId id="285" r:id="rId14"/>
    <p:sldId id="292" r:id="rId15"/>
    <p:sldId id="295" r:id="rId16"/>
    <p:sldId id="286" r:id="rId17"/>
    <p:sldId id="310" r:id="rId18"/>
    <p:sldId id="294" r:id="rId19"/>
    <p:sldId id="293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96" r:id="rId30"/>
    <p:sldId id="297" r:id="rId31"/>
    <p:sldId id="298" r:id="rId32"/>
    <p:sldId id="299" r:id="rId33"/>
    <p:sldId id="272" r:id="rId3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Styl z motywem 1 — Ak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 z motywem 1 — Ak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 z motywem 1 — Ak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15.03.2023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15.03.2023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904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0726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14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Przeglądaj i edytuj zawartość strony oraz jej układ. Wizualizuj wiele aspektów strony, w tym </a:t>
            </a:r>
            <a:r>
              <a:rPr lang="pl-PL" dirty="0" err="1"/>
              <a:t>box</a:t>
            </a:r>
            <a:r>
              <a:rPr lang="pl-PL" dirty="0"/>
              <a:t> model, animacje i układy </a:t>
            </a:r>
            <a:r>
              <a:rPr lang="pl-PL" dirty="0" err="1"/>
              <a:t>grid</a:t>
            </a:r>
            <a:r>
              <a:rPr lang="pl-PL" dirty="0"/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655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Zobacz komunikaty rejestrowane przez stronę internetową i wejdź w interakcję ze stroną za pomocą JavaScript.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3946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Zatrzymaj, przejrzyj i przeanalizuj JavaScript uruchomiony na stronie.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5045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Zobacz żądania sieciowe wykonywane podczas ładowania strony.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814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Wyświetlanie i edycja stylów CSS dla bieżącej strony.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839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404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Przeanalizuj ogólną </a:t>
            </a:r>
            <a:r>
              <a:rPr lang="pl-PL" dirty="0" err="1"/>
              <a:t>responsywność</a:t>
            </a:r>
            <a:r>
              <a:rPr lang="pl-PL" dirty="0"/>
              <a:t> swojej strony, JavaScript i wydajność layoutu.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0545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Dowiedz się, które obiekty zużywają pamięć.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1560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Sprawdź </a:t>
            </a:r>
            <a:r>
              <a:rPr lang="pl-PL" dirty="0" err="1"/>
              <a:t>cookies</a:t>
            </a:r>
            <a:r>
              <a:rPr lang="pl-PL" dirty="0"/>
              <a:t>,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storage</a:t>
            </a:r>
            <a:r>
              <a:rPr lang="pl-PL" dirty="0"/>
              <a:t>, </a:t>
            </a:r>
            <a:r>
              <a:rPr lang="pl-PL" dirty="0" err="1"/>
              <a:t>indexedDB</a:t>
            </a:r>
            <a:r>
              <a:rPr lang="pl-PL" dirty="0"/>
              <a:t> i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storage</a:t>
            </a:r>
            <a:r>
              <a:rPr lang="pl-PL" dirty="0"/>
              <a:t> obecne na stronie.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4428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Zapewnia dostęp do struktury drzewa dostępności strony, umożliwiając sprawdzenie, czego brakuje lub na co w inny sposób należy zwrócić uwagę.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3808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Udostępnia narzędzia do inspekcji i debugowania nowoczesnych aplikacji internetowych (znanych również jako Progressive Web </a:t>
            </a:r>
            <a:r>
              <a:rPr lang="pl-PL" dirty="0" err="1"/>
              <a:t>Apps</a:t>
            </a:r>
            <a:r>
              <a:rPr lang="pl-PL" dirty="0"/>
              <a:t>). Obejmuje to inspekcję service </a:t>
            </a:r>
            <a:r>
              <a:rPr lang="pl-PL" dirty="0" err="1"/>
              <a:t>workers</a:t>
            </a:r>
            <a:r>
              <a:rPr lang="pl-PL" dirty="0"/>
              <a:t> i manifestów aplikacji internetowych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8952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7259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07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29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00957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355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9337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950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96A8F-B06B-46BC-A5CE-6C079583E7C5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15.03.2023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15.03.2023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1514C4-3D85-4DC2-BE67-C585F335BC59}" type="datetime1">
              <a:rPr lang="pl-PL" noProof="0" smtClean="0"/>
              <a:t>15.03.2023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y.hsoub.com/programming/javascript/angularjs/%D8%A7%D9%84%D8%AF%D9%84%D9%8A%D9%84-%D8%A7%D9%84%D9%83%D8%A7%D9%85%D9%84-%D9%84%D8%AA%D8%B9%D9%84%D9%85-angular-js-%D9%81%D9%8A-%D9%8A%D9%88%D9%85-%D9%88%D8%A7%D8%AD%D8%AF-r11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22.png"/><Relationship Id="rId12" Type="http://schemas.openxmlformats.org/officeDocument/2006/relationships/hyperlink" Target="https://christopher.greyson-gaito.c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egomariano.com/react/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commons.wikimedia.org/wiki/File:Vue.js_Logo_2.svg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facebook.com/groups/97605784324332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359550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dirty="0"/>
              <a:t>Kurs </a:t>
            </a:r>
            <a:r>
              <a:rPr lang="pl-PL" sz="1800" dirty="0" err="1"/>
              <a:t>Pentestera</a:t>
            </a:r>
            <a:r>
              <a:rPr lang="pl-PL" sz="1800" dirty="0"/>
              <a:t> 22/23</a:t>
            </a:r>
            <a:br>
              <a:rPr lang="pl-PL" dirty="0"/>
            </a:br>
            <a:r>
              <a:rPr lang="pl-PL" dirty="0"/>
              <a:t>Czym jest </a:t>
            </a:r>
            <a:r>
              <a:rPr lang="pl-PL" dirty="0" err="1"/>
              <a:t>Frontend</a:t>
            </a:r>
            <a:r>
              <a:rPr lang="pl-PL" dirty="0"/>
              <a:t>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Karol Słomczyński, Hanna Marciniak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400" b="1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Przykładowy kod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10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7A5542-7DFC-7C16-D8DC-1404ACE20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480" y="1703376"/>
            <a:ext cx="2938226" cy="381085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D95E05D-7E98-D8EE-F0A8-8A539C591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344" y="1707209"/>
            <a:ext cx="3051110" cy="37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7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Selektory </a:t>
            </a:r>
            <a:r>
              <a:rPr lang="pl-PL" dirty="0" err="1"/>
              <a:t>css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11</a:t>
            </a:fld>
            <a:r>
              <a:rPr lang="pl-PL" sz="1400" b="1" dirty="0"/>
              <a:t> }}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BF5E4567-42D1-7C00-F85A-85E846954F5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201311"/>
              </p:ext>
            </p:extLst>
          </p:nvPr>
        </p:nvGraphicFramePr>
        <p:xfrm>
          <a:off x="2851279" y="1529556"/>
          <a:ext cx="6719887" cy="379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0515546" imgH="5943600" progId="Excel.Sheet.12">
                  <p:embed/>
                </p:oleObj>
              </mc:Choice>
              <mc:Fallback>
                <p:oleObj name="Worksheet" r:id="rId5" imgW="10515546" imgH="5943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1279" y="1529556"/>
                        <a:ext cx="6719887" cy="3798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2110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cap="none" dirty="0"/>
              <a:t>JAVA SCRIPT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326037"/>
            <a:ext cx="4764425" cy="3944689"/>
          </a:xfrm>
        </p:spPr>
        <p:txBody>
          <a:bodyPr>
            <a:normAutofit/>
          </a:bodyPr>
          <a:lstStyle/>
          <a:p>
            <a:r>
              <a:rPr lang="pl-PL" sz="2000" dirty="0"/>
              <a:t>Najbardziej</a:t>
            </a:r>
            <a:r>
              <a:rPr lang="pl-PL" sz="2000" b="1" dirty="0"/>
              <a:t> </a:t>
            </a:r>
            <a:r>
              <a:rPr lang="pl-PL" sz="2000" dirty="0"/>
              <a:t>znany jako język skryptowy stron internetowych,</a:t>
            </a:r>
          </a:p>
          <a:p>
            <a:r>
              <a:rPr lang="pl-PL" sz="2000" dirty="0"/>
              <a:t>Można go zastosować w pliku HTML jako załącznik &lt;</a:t>
            </a:r>
            <a:r>
              <a:rPr lang="pl-PL" sz="2000" dirty="0" err="1"/>
              <a:t>script</a:t>
            </a:r>
            <a:r>
              <a:rPr lang="pl-PL" sz="2000" dirty="0"/>
              <a:t>&gt;,</a:t>
            </a:r>
          </a:p>
          <a:p>
            <a:r>
              <a:rPr lang="pl-PL" sz="2000" dirty="0"/>
              <a:t>Załączanie zewnętrzne jest możliwe, dzięki atrybutowi </a:t>
            </a:r>
            <a:r>
              <a:rPr lang="pl-PL" sz="2000" dirty="0" err="1"/>
              <a:t>src</a:t>
            </a:r>
            <a:r>
              <a:rPr lang="pl-PL" sz="2000" dirty="0"/>
              <a:t>.</a:t>
            </a:r>
          </a:p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12</a:t>
            </a:fld>
            <a:r>
              <a:rPr lang="pl-PL" sz="1400" b="1" dirty="0"/>
              <a:t> }}</a:t>
            </a:r>
          </a:p>
        </p:txBody>
      </p:sp>
      <p:pic>
        <p:nvPicPr>
          <p:cNvPr id="4100" name="Picture 4" descr="JavaScript logo and symbol, meaning, history, PNG">
            <a:extLst>
              <a:ext uri="{FF2B5EF4-FFF2-40B4-BE49-F238E27FC236}">
                <a16:creationId xmlns:a16="http://schemas.microsoft.com/office/drawing/2014/main" id="{D6F04703-D003-E303-DF59-56F4CC4C6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 r="24580"/>
          <a:stretch/>
        </p:blipFill>
        <p:spPr bwMode="auto">
          <a:xfrm>
            <a:off x="7799597" y="556419"/>
            <a:ext cx="324780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FFB0F70B-E173-3591-FED0-E1C416442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846" y="4729618"/>
            <a:ext cx="5636132" cy="618373"/>
          </a:xfrm>
          <a:prstGeom prst="round2DiagRect">
            <a:avLst/>
          </a:prstGeom>
        </p:spPr>
      </p:pic>
      <p:pic>
        <p:nvPicPr>
          <p:cNvPr id="23" name="Obraz 22" descr="Obraz zawierający tekst&#10;&#10;Opis wygenerowany automatycznie">
            <a:extLst>
              <a:ext uri="{FF2B5EF4-FFF2-40B4-BE49-F238E27FC236}">
                <a16:creationId xmlns:a16="http://schemas.microsoft.com/office/drawing/2014/main" id="{676700A7-7059-02D4-509B-F21848B2D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897" y="3554288"/>
            <a:ext cx="4825464" cy="26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0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cap="none" dirty="0"/>
              <a:t>FRAMEWORKI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7"/>
            <a:ext cx="4764425" cy="3288044"/>
          </a:xfrm>
        </p:spPr>
        <p:txBody>
          <a:bodyPr>
            <a:normAutofit/>
          </a:bodyPr>
          <a:lstStyle/>
          <a:p>
            <a:r>
              <a:rPr lang="pl-PL" sz="2000" dirty="0"/>
              <a:t>Framework to biblioteka wstępnie napisanego kodu JavaScript, która umożliwia łatwiejsze tworzenie aplikacji opartych na JavaScript, zwłaszcza dla technologii AJAX i innych technologii internetowych.</a:t>
            </a:r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13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 descr="Obraz zawierający tekst, broń, kastet, nożyczki&#10;&#10;Opis wygenerowany automatycznie">
            <a:extLst>
              <a:ext uri="{FF2B5EF4-FFF2-40B4-BE49-F238E27FC236}">
                <a16:creationId xmlns:a16="http://schemas.microsoft.com/office/drawing/2014/main" id="{432F1C05-BEC5-1D72-8931-8D329B2F2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25363" y="1236352"/>
            <a:ext cx="1866845" cy="1800000"/>
          </a:xfrm>
          <a:prstGeom prst="rect">
            <a:avLst/>
          </a:prstGeom>
        </p:spPr>
      </p:pic>
      <p:pic>
        <p:nvPicPr>
          <p:cNvPr id="12" name="Obraz 11" descr="Obraz zawierający logo&#10;&#10;Opis wygenerowany automatycznie">
            <a:extLst>
              <a:ext uri="{FF2B5EF4-FFF2-40B4-BE49-F238E27FC236}">
                <a16:creationId xmlns:a16="http://schemas.microsoft.com/office/drawing/2014/main" id="{8AE0B1CE-22DC-48D9-6BA3-6792A8BAF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59199" y="1236352"/>
            <a:ext cx="2880000" cy="180000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157E29-B146-536C-456F-AE6169145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60738" y="3241800"/>
            <a:ext cx="2076923" cy="1800000"/>
          </a:xfrm>
          <a:prstGeom prst="rect">
            <a:avLst/>
          </a:prstGeom>
        </p:spPr>
      </p:pic>
      <p:pic>
        <p:nvPicPr>
          <p:cNvPr id="24" name="Obraz 23" descr="Obraz zawierający tekst, nóż, broń&#10;&#10;Opis wygenerowany automatycznie">
            <a:extLst>
              <a:ext uri="{FF2B5EF4-FFF2-40B4-BE49-F238E27FC236}">
                <a16:creationId xmlns:a16="http://schemas.microsoft.com/office/drawing/2014/main" id="{90A39537-AA72-9A9F-2A48-075DFBF4B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37661" y="3570624"/>
            <a:ext cx="21834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282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259013"/>
            <a:ext cx="6896894" cy="1828794"/>
          </a:xfrm>
        </p:spPr>
        <p:txBody>
          <a:bodyPr rtlCol="0" anchor="ctr">
            <a:normAutofit fontScale="90000"/>
          </a:bodyPr>
          <a:lstStyle/>
          <a:p>
            <a:pPr algn="ctr" rtl="0"/>
            <a:br>
              <a:rPr lang="pl-PL" dirty="0"/>
            </a:br>
            <a:r>
              <a:rPr lang="pl-PL" dirty="0"/>
              <a:t>Narzędzia deweloperskie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 sz="1400" b="1" dirty="0"/>
          </a:p>
        </p:txBody>
      </p:sp>
    </p:spTree>
    <p:extLst>
      <p:ext uri="{BB962C8B-B14F-4D97-AF65-F5344CB8AC3E}">
        <p14:creationId xmlns:p14="http://schemas.microsoft.com/office/powerpoint/2010/main" val="32469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 err="1"/>
              <a:t>inspector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15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, monitor, zrzut ekranu, czarne&#10;&#10;Opis wygenerowany automatycznie">
            <a:extLst>
              <a:ext uri="{FF2B5EF4-FFF2-40B4-BE49-F238E27FC236}">
                <a16:creationId xmlns:a16="http://schemas.microsoft.com/office/drawing/2014/main" id="{812B97E5-1D21-7632-F3F1-19895241A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1" y="1269000"/>
            <a:ext cx="80336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0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Web </a:t>
            </a:r>
            <a:r>
              <a:rPr lang="pl-PL" dirty="0" err="1"/>
              <a:t>Console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16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0FD115A9-9DC1-737B-E98B-1D88C248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1" y="1269000"/>
            <a:ext cx="80336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DEBUGGER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17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B3ACF700-CEB9-E7CA-3BBB-B72D7020F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0" y="1269000"/>
            <a:ext cx="80336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7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 err="1"/>
              <a:t>nETWORK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18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252C27C6-F107-4FA9-78D0-6E05B158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0" y="1269000"/>
            <a:ext cx="80336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Style Editor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19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, zrzut ekranu, ekran&#10;&#10;Opis wygenerowany automatycznie">
            <a:extLst>
              <a:ext uri="{FF2B5EF4-FFF2-40B4-BE49-F238E27FC236}">
                <a16:creationId xmlns:a16="http://schemas.microsoft.com/office/drawing/2014/main" id="{085EF230-B926-0748-E1CB-44F7E071B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1" y="1269000"/>
            <a:ext cx="80336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47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Garść Informacji organizacyjnych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Grupa FB kursu:</a:t>
            </a:r>
            <a:br>
              <a:rPr lang="pl-PL" sz="2000" b="1" dirty="0"/>
            </a:br>
            <a:r>
              <a:rPr lang="pl-PL" sz="2000" dirty="0">
                <a:hlinkClick r:id="rId4"/>
              </a:rPr>
              <a:t>https://www.facebook.com/groups/976057843243320</a:t>
            </a: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432897B-5EFD-1A78-7284-27B778A3D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73" y="2963047"/>
            <a:ext cx="5078536" cy="2576794"/>
          </a:xfrm>
          <a:prstGeom prst="round2Diag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5B02064-9096-D985-39A3-CE4CDE9D2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468" y="2771323"/>
            <a:ext cx="2960242" cy="29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63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Performance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20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B96119D7-017D-8C5B-3404-2259ED3D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0" y="1269000"/>
            <a:ext cx="80336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1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Memory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21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BD7CC040-EAEB-8DAC-5207-109C1A07F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1" y="1269000"/>
            <a:ext cx="80336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9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22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E44584-11E6-B5B0-67CF-0E8E0AEE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1" y="1269000"/>
            <a:ext cx="803361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26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Accessibility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23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60354301-0E13-9A7B-29B8-177B26FD9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0" y="1269000"/>
            <a:ext cx="80336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2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Application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24</a:t>
            </a:fld>
            <a:r>
              <a:rPr lang="pl-PL" sz="1400" b="1" dirty="0"/>
              <a:t> }}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07F9441C-805C-AB16-839D-3297B8F5E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00" y="1269000"/>
            <a:ext cx="80336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2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Pliki </a:t>
            </a:r>
            <a:r>
              <a:rPr lang="pl-PL" dirty="0" err="1"/>
              <a:t>cookies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4997567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Są to małe pliki tekstowe umieszczane przez witrynę internetową na komputerze użytkownika.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25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05A3236E-44AB-EB14-BC94-2FFD1145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55255"/>
            <a:ext cx="4590917" cy="29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7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Ataki na </a:t>
            </a:r>
            <a:r>
              <a:rPr lang="pl-PL" dirty="0" err="1"/>
              <a:t>cookies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b="1" dirty="0"/>
              <a:t>Sposoby na przejęcie </a:t>
            </a:r>
            <a:r>
              <a:rPr lang="pl-PL" sz="2000" b="1" dirty="0" err="1"/>
              <a:t>tokenu</a:t>
            </a:r>
            <a:r>
              <a:rPr lang="pl-PL" sz="2000" b="1" dirty="0"/>
              <a:t> sesji (</a:t>
            </a:r>
            <a:r>
              <a:rPr lang="pl-PL" sz="2000" b="1" dirty="0" err="1"/>
              <a:t>Session</a:t>
            </a:r>
            <a:r>
              <a:rPr lang="pl-PL" sz="2000" b="1" dirty="0"/>
              <a:t> </a:t>
            </a:r>
            <a:r>
              <a:rPr lang="pl-PL" sz="2000" b="1" dirty="0" err="1"/>
              <a:t>Hijacking</a:t>
            </a:r>
            <a:r>
              <a:rPr lang="pl-PL" sz="2000" b="1" dirty="0"/>
              <a:t>):</a:t>
            </a:r>
            <a:endParaRPr lang="pl-PL" sz="2000" dirty="0"/>
          </a:p>
          <a:p>
            <a:r>
              <a:rPr lang="pl-PL" sz="2000" dirty="0"/>
              <a:t>Przewidywalny </a:t>
            </a:r>
            <a:r>
              <a:rPr lang="pl-PL" sz="2000" dirty="0" err="1"/>
              <a:t>token</a:t>
            </a:r>
            <a:r>
              <a:rPr lang="pl-PL" sz="2000" dirty="0"/>
              <a:t> sesji</a:t>
            </a:r>
          </a:p>
          <a:p>
            <a:r>
              <a:rPr lang="pl-PL" sz="2000" dirty="0" err="1"/>
              <a:t>Session</a:t>
            </a:r>
            <a:r>
              <a:rPr lang="pl-PL" sz="2000" dirty="0"/>
              <a:t> </a:t>
            </a:r>
            <a:r>
              <a:rPr lang="pl-PL" sz="2000" dirty="0" err="1"/>
              <a:t>Sniffing</a:t>
            </a:r>
            <a:endParaRPr lang="pl-PL" sz="2000" dirty="0"/>
          </a:p>
          <a:p>
            <a:r>
              <a:rPr lang="pl-PL" sz="2000" dirty="0"/>
              <a:t>Client-</a:t>
            </a:r>
            <a:r>
              <a:rPr lang="pl-PL" sz="2000" dirty="0" err="1"/>
              <a:t>side</a:t>
            </a:r>
            <a:r>
              <a:rPr lang="pl-PL" sz="2000" dirty="0"/>
              <a:t> </a:t>
            </a:r>
            <a:r>
              <a:rPr lang="pl-PL" sz="2000" dirty="0" err="1"/>
              <a:t>attacks</a:t>
            </a:r>
            <a:endParaRPr lang="pl-PL" sz="2000" dirty="0"/>
          </a:p>
          <a:p>
            <a:r>
              <a:rPr lang="pl-PL" sz="2000" dirty="0"/>
              <a:t>Man-in-the-</a:t>
            </a:r>
            <a:r>
              <a:rPr lang="pl-PL" sz="2000" dirty="0" err="1"/>
              <a:t>middle</a:t>
            </a:r>
            <a:endParaRPr lang="pl-PL" sz="2000" dirty="0"/>
          </a:p>
          <a:p>
            <a:r>
              <a:rPr lang="pl-PL" sz="2000" dirty="0"/>
              <a:t>Man-in-the-</a:t>
            </a:r>
            <a:r>
              <a:rPr lang="pl-PL" sz="2000" dirty="0" err="1"/>
              <a:t>browser</a:t>
            </a: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26</a:t>
            </a:fld>
            <a:r>
              <a:rPr lang="pl-PL" sz="1400" b="1" dirty="0"/>
              <a:t> }}</a:t>
            </a:r>
          </a:p>
        </p:txBody>
      </p:sp>
      <p:pic>
        <p:nvPicPr>
          <p:cNvPr id="5124" name="Picture 4" descr="GitHub - 1UC1F3R616/Cookie-Analyzer-and-Session-Hijack: A tool to find  sensitive Keys and Passwords in your cookies, A reference guide on how to  exploit them.">
            <a:extLst>
              <a:ext uri="{FF2B5EF4-FFF2-40B4-BE49-F238E27FC236}">
                <a16:creationId xmlns:a16="http://schemas.microsoft.com/office/drawing/2014/main" id="{1ABC765C-F884-BD52-73A2-CCF3AFF8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74" y="2426214"/>
            <a:ext cx="5261317" cy="276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48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Sniffing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703376"/>
            <a:ext cx="4566158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Atakujący przejmuje </a:t>
            </a:r>
            <a:r>
              <a:rPr lang="pl-PL" sz="2000" dirty="0" err="1"/>
              <a:t>token</a:t>
            </a:r>
            <a:r>
              <a:rPr lang="pl-PL" sz="2000" dirty="0"/>
              <a:t> sesji, a następnie podszywa się pod ofiarę.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27</a:t>
            </a:fld>
            <a:r>
              <a:rPr lang="pl-PL" sz="1400" b="1" dirty="0"/>
              <a:t> }}</a:t>
            </a:r>
          </a:p>
        </p:txBody>
      </p:sp>
      <p:pic>
        <p:nvPicPr>
          <p:cNvPr id="6146" name="Picture 2" descr="Obraz">
            <a:extLst>
              <a:ext uri="{FF2B5EF4-FFF2-40B4-BE49-F238E27FC236}">
                <a16:creationId xmlns:a16="http://schemas.microsoft.com/office/drawing/2014/main" id="{A37BDB2E-FCD5-3986-48C9-EAE6BA20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89" y="1404124"/>
            <a:ext cx="3512582" cy="4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18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Atak Cross-</a:t>
            </a:r>
            <a:r>
              <a:rPr lang="pl-PL" dirty="0" err="1"/>
              <a:t>site</a:t>
            </a:r>
            <a:r>
              <a:rPr lang="pl-PL" dirty="0"/>
              <a:t> </a:t>
            </a:r>
            <a:r>
              <a:rPr lang="pl-PL" dirty="0" err="1"/>
              <a:t>script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703377"/>
            <a:ext cx="4566158" cy="2319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Polega na spreparowaniu linku do witryny, wykonującego kod od strony klienta. Umożliwia on przejęcie </a:t>
            </a:r>
            <a:r>
              <a:rPr lang="pl-PL" sz="2000" dirty="0" err="1"/>
              <a:t>session</a:t>
            </a:r>
            <a:r>
              <a:rPr lang="pl-PL" sz="2000" dirty="0"/>
              <a:t> </a:t>
            </a:r>
            <a:r>
              <a:rPr lang="pl-PL" sz="2000" dirty="0" err="1"/>
              <a:t>token</a:t>
            </a:r>
            <a:r>
              <a:rPr lang="pl-PL" sz="2000" dirty="0"/>
              <a:t> znajdujący się w plikach cookie.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28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 descr="Obraz zawierający diagram&#10;&#10;Opis wygenerowany automatycznie">
            <a:extLst>
              <a:ext uri="{FF2B5EF4-FFF2-40B4-BE49-F238E27FC236}">
                <a16:creationId xmlns:a16="http://schemas.microsoft.com/office/drawing/2014/main" id="{EA8B4BBF-C6FD-D57F-E685-49B31D671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46" t="16156" r="1046" b="17025"/>
          <a:stretch/>
        </p:blipFill>
        <p:spPr>
          <a:xfrm>
            <a:off x="6215906" y="1487182"/>
            <a:ext cx="4293104" cy="40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90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78" y="2676525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4400" dirty="0"/>
              <a:t>Dziękuję za uwagę!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Harmonogram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  <p:pic>
        <p:nvPicPr>
          <p:cNvPr id="44" name="Obraz 43">
            <a:extLst>
              <a:ext uri="{FF2B5EF4-FFF2-40B4-BE49-F238E27FC236}">
                <a16:creationId xmlns:a16="http://schemas.microsoft.com/office/drawing/2014/main" id="{0448BDC1-F69C-1F58-DA98-C3A72009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703" y="2096217"/>
            <a:ext cx="7124700" cy="26479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6" name="Owal 45">
            <a:extLst>
              <a:ext uri="{FF2B5EF4-FFF2-40B4-BE49-F238E27FC236}">
                <a16:creationId xmlns:a16="http://schemas.microsoft.com/office/drawing/2014/main" id="{7C8CE768-CB54-522B-F9BC-EB3B81772EA2}"/>
              </a:ext>
            </a:extLst>
          </p:cNvPr>
          <p:cNvSpPr/>
          <p:nvPr/>
        </p:nvSpPr>
        <p:spPr>
          <a:xfrm>
            <a:off x="4154750" y="3355759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C649E98D-FE6D-603D-C7F2-07439EDD8F24}"/>
              </a:ext>
            </a:extLst>
          </p:cNvPr>
          <p:cNvSpPr/>
          <p:nvPr/>
        </p:nvSpPr>
        <p:spPr>
          <a:xfrm>
            <a:off x="4449192" y="3358718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5C8F41D9-0CC8-3CAC-5413-2911FE62812A}"/>
              </a:ext>
            </a:extLst>
          </p:cNvPr>
          <p:cNvSpPr/>
          <p:nvPr/>
        </p:nvSpPr>
        <p:spPr>
          <a:xfrm>
            <a:off x="4743634" y="3351245"/>
            <a:ext cx="284085" cy="284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C746BD92-1342-A106-718F-0E83800F58E3}"/>
              </a:ext>
            </a:extLst>
          </p:cNvPr>
          <p:cNvSpPr/>
          <p:nvPr/>
        </p:nvSpPr>
        <p:spPr>
          <a:xfrm>
            <a:off x="7458725" y="3351245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40F8946B-5E0D-2373-74DC-F7B5FD73244A}"/>
              </a:ext>
            </a:extLst>
          </p:cNvPr>
          <p:cNvSpPr/>
          <p:nvPr/>
        </p:nvSpPr>
        <p:spPr>
          <a:xfrm>
            <a:off x="7164283" y="3351245"/>
            <a:ext cx="284085" cy="284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E6BC0BCB-5F82-65E6-E187-0130B59340B5}"/>
              </a:ext>
            </a:extLst>
          </p:cNvPr>
          <p:cNvSpPr/>
          <p:nvPr/>
        </p:nvSpPr>
        <p:spPr>
          <a:xfrm>
            <a:off x="6869841" y="3358718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1895687C-AB6E-873E-E919-7AC2902C3F39}"/>
              </a:ext>
            </a:extLst>
          </p:cNvPr>
          <p:cNvSpPr/>
          <p:nvPr/>
        </p:nvSpPr>
        <p:spPr>
          <a:xfrm>
            <a:off x="6565042" y="3351244"/>
            <a:ext cx="284085" cy="284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71F42F24-B384-AB05-4FF6-D85A18CD4509}"/>
              </a:ext>
            </a:extLst>
          </p:cNvPr>
          <p:cNvSpPr/>
          <p:nvPr/>
        </p:nvSpPr>
        <p:spPr>
          <a:xfrm>
            <a:off x="5354718" y="3351243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1553BD90-D908-E9BA-3E85-C206FEC630B2}"/>
              </a:ext>
            </a:extLst>
          </p:cNvPr>
          <p:cNvSpPr/>
          <p:nvPr/>
        </p:nvSpPr>
        <p:spPr>
          <a:xfrm>
            <a:off x="5659516" y="3351243"/>
            <a:ext cx="284085" cy="284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7BFD7CF8-E582-827B-E531-B8095F337D92}"/>
              </a:ext>
            </a:extLst>
          </p:cNvPr>
          <p:cNvSpPr/>
          <p:nvPr/>
        </p:nvSpPr>
        <p:spPr>
          <a:xfrm>
            <a:off x="5936011" y="3351242"/>
            <a:ext cx="284085" cy="28408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EEDFD0E6-ED5F-2003-800D-7C18D60444DA}"/>
              </a:ext>
            </a:extLst>
          </p:cNvPr>
          <p:cNvSpPr txBox="1"/>
          <p:nvPr/>
        </p:nvSpPr>
        <p:spPr>
          <a:xfrm>
            <a:off x="2532056" y="4760913"/>
            <a:ext cx="712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	Zajęcia stacjonarne</a:t>
            </a:r>
          </a:p>
          <a:p>
            <a:r>
              <a:rPr lang="pl-PL" dirty="0"/>
              <a:t>	Zajęcia zdalne</a:t>
            </a:r>
            <a:endParaRPr lang="en-GB" dirty="0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51C22C3E-2283-ECE1-992D-CEB2649DD8D6}"/>
              </a:ext>
            </a:extLst>
          </p:cNvPr>
          <p:cNvSpPr/>
          <p:nvPr/>
        </p:nvSpPr>
        <p:spPr>
          <a:xfrm>
            <a:off x="2707688" y="4757644"/>
            <a:ext cx="275208" cy="27520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8969B4C0-69BB-D0FE-27BB-5D2CD83D07ED}"/>
              </a:ext>
            </a:extLst>
          </p:cNvPr>
          <p:cNvSpPr/>
          <p:nvPr/>
        </p:nvSpPr>
        <p:spPr>
          <a:xfrm>
            <a:off x="2707688" y="5076389"/>
            <a:ext cx="275208" cy="2752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JAKIE ASPEKTY PORUSZYMY NA DZISIEJSZYCH ZAJĘCIACH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435" y="1866478"/>
            <a:ext cx="9129129" cy="35695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Charakterystyka i rodzaje plików web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Narzędzia deweloperskie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Pliki </a:t>
            </a:r>
            <a:r>
              <a:rPr lang="pl-PL" sz="2000" dirty="0" err="1"/>
              <a:t>cookies</a:t>
            </a:r>
            <a:endParaRPr lang="pl-PL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Atak Cross-</a:t>
            </a:r>
            <a:r>
              <a:rPr lang="pl-PL" sz="2000" dirty="0" err="1"/>
              <a:t>site</a:t>
            </a:r>
            <a:endParaRPr lang="pl-PL" sz="2000" dirty="0"/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Przykładowa strona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08D1CB4-6C95-1054-C2CD-817391C0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92" y="1476108"/>
            <a:ext cx="6451228" cy="40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67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Pliki </a:t>
            </a:r>
            <a:r>
              <a:rPr lang="pl-PL" sz="3600" dirty="0" err="1">
                <a:cs typeface="Kohinoor Bangla Medium" panose="02000000000000000000" pitchFamily="2" charset="77"/>
              </a:rPr>
              <a:t>html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786876"/>
            <a:ext cx="4716845" cy="37842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b="1" dirty="0"/>
              <a:t>Kluczowe elementy</a:t>
            </a:r>
            <a:endParaRPr lang="pl-PL" sz="2000" dirty="0"/>
          </a:p>
          <a:p>
            <a:r>
              <a:rPr lang="pl-PL" sz="2000" dirty="0"/>
              <a:t>&lt;</a:t>
            </a:r>
            <a:r>
              <a:rPr lang="pl-PL" sz="2000" dirty="0" err="1"/>
              <a:t>head</a:t>
            </a:r>
            <a:r>
              <a:rPr lang="pl-PL" sz="2000" dirty="0"/>
              <a:t>&gt; - znacznik zawierający elementy niewidoczne dla użytkownika,</a:t>
            </a:r>
          </a:p>
          <a:p>
            <a:r>
              <a:rPr lang="pl-PL" sz="2000" dirty="0"/>
              <a:t>&lt;body&gt; - znacznik zawierający elementy widoczne na stronie internetowej.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6</a:t>
            </a:fld>
            <a:r>
              <a:rPr lang="pl-PL" sz="1400" b="1" dirty="0"/>
              <a:t> }}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8FE0251-D225-84C7-92D7-E93190E1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158925" y="1160928"/>
            <a:ext cx="3058946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5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Przykładowy kod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7</a:t>
            </a:fld>
            <a:r>
              <a:rPr lang="pl-PL" sz="1400" b="1" dirty="0"/>
              <a:t> }}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627D5504-238E-50AB-269F-F52303317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886" y="1409141"/>
            <a:ext cx="5233040" cy="43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Przykładowy kod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8</a:t>
            </a:fld>
            <a:r>
              <a:rPr lang="pl-PL" sz="1400" b="1" dirty="0"/>
              <a:t> }}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565ABE77-F7E6-97CE-5995-90BFACBD8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56" y="1528762"/>
            <a:ext cx="6515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15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Pliki </a:t>
            </a:r>
            <a:r>
              <a:rPr lang="pl-PL" dirty="0">
                <a:cs typeface="Kohinoor Bangla Medium" panose="02000000000000000000" pitchFamily="2" charset="77"/>
              </a:rPr>
              <a:t>CSS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786876"/>
            <a:ext cx="4901780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Pliki stylu strony, takie jak:</a:t>
            </a:r>
          </a:p>
          <a:p>
            <a:r>
              <a:rPr lang="pl-PL" sz="2000" dirty="0"/>
              <a:t>Tło</a:t>
            </a:r>
          </a:p>
          <a:p>
            <a:r>
              <a:rPr lang="pl-PL" sz="2000" dirty="0"/>
              <a:t>Kolor czcionki</a:t>
            </a:r>
          </a:p>
          <a:p>
            <a:r>
              <a:rPr lang="pl-PL" sz="2000" dirty="0"/>
              <a:t>Odstęp między wierszami</a:t>
            </a:r>
          </a:p>
          <a:p>
            <a:r>
              <a:rPr lang="pl-PL" sz="2000" dirty="0"/>
              <a:t>Pozycjonowanie elementów…</a:t>
            </a:r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9</a:t>
            </a:fld>
            <a:r>
              <a:rPr lang="pl-PL" sz="1400" b="1" dirty="0"/>
              <a:t> }}</a:t>
            </a:r>
          </a:p>
        </p:txBody>
      </p:sp>
      <p:pic>
        <p:nvPicPr>
          <p:cNvPr id="3074" name="Picture 2" descr="CSS - Wikipedia">
            <a:extLst>
              <a:ext uri="{FF2B5EF4-FFF2-40B4-BE49-F238E27FC236}">
                <a16:creationId xmlns:a16="http://schemas.microsoft.com/office/drawing/2014/main" id="{DA7E0D96-2C15-F1B2-CA47-507D15F0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85" y="1160928"/>
            <a:ext cx="280683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7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79_TF22898775_Win32" id="{FF195C7F-A572-41D9-B1A0-3869BA08D0E9}" vid="{6615C42C-5104-4BB5-B8A2-BD35C0AFF23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71af3243-3dd4-4a8d-8c0d-dd76da1f02a5"/>
    <ds:schemaRef ds:uri="http://purl.org/dc/terms/"/>
    <ds:schemaRef ds:uri="http://schemas.microsoft.com/office/2006/documentManagement/types"/>
    <ds:schemaRef ds:uri="http://purl.org/dc/dcmitype/"/>
    <ds:schemaRef ds:uri="16c05727-aa75-4e4a-9b5f-8a80a1165891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8108</TotalTime>
  <Words>517</Words>
  <Application>Microsoft Office PowerPoint</Application>
  <PresentationFormat>Panoramiczny</PresentationFormat>
  <Paragraphs>162</Paragraphs>
  <Slides>29</Slides>
  <Notes>29</Notes>
  <HiddenSlides>0</HiddenSlides>
  <MMClips>0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2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Obwód</vt:lpstr>
      <vt:lpstr>Obwód</vt:lpstr>
      <vt:lpstr>Worksheet</vt:lpstr>
      <vt:lpstr>Kurs Pentestera 22/23 Czym jest Frontend?</vt:lpstr>
      <vt:lpstr>Garść Informacji organizacyjnych</vt:lpstr>
      <vt:lpstr>Harmonogram</vt:lpstr>
      <vt:lpstr>JAKIE ASPEKTY PORUSZYMY NA DZISIEJSZYCH ZAJĘCIACH</vt:lpstr>
      <vt:lpstr>Przykładowa strona</vt:lpstr>
      <vt:lpstr>Pliki html</vt:lpstr>
      <vt:lpstr>Przykładowy kod</vt:lpstr>
      <vt:lpstr>Przykładowy kod</vt:lpstr>
      <vt:lpstr>Pliki CSS</vt:lpstr>
      <vt:lpstr>Przykładowy kod</vt:lpstr>
      <vt:lpstr>Selektory css</vt:lpstr>
      <vt:lpstr>JAVA SCRIPT</vt:lpstr>
      <vt:lpstr>FRAMEWORKI</vt:lpstr>
      <vt:lpstr> Narzędzia deweloperskie</vt:lpstr>
      <vt:lpstr>inspector</vt:lpstr>
      <vt:lpstr>Web Console</vt:lpstr>
      <vt:lpstr>DEBUGGER</vt:lpstr>
      <vt:lpstr>nETWORK</vt:lpstr>
      <vt:lpstr>Style Editor</vt:lpstr>
      <vt:lpstr>Performance</vt:lpstr>
      <vt:lpstr>Memory</vt:lpstr>
      <vt:lpstr>Storage</vt:lpstr>
      <vt:lpstr>Accessibility</vt:lpstr>
      <vt:lpstr>Application</vt:lpstr>
      <vt:lpstr>Pliki cookies</vt:lpstr>
      <vt:lpstr>Ataki na cookies</vt:lpstr>
      <vt:lpstr>Session Sniffing</vt:lpstr>
      <vt:lpstr>Atak Cross-site script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Karol</cp:lastModifiedBy>
  <cp:revision>19</cp:revision>
  <dcterms:created xsi:type="dcterms:W3CDTF">2022-11-02T13:31:49Z</dcterms:created>
  <dcterms:modified xsi:type="dcterms:W3CDTF">2023-03-15T21:20:14Z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